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5C72"/>
    <a:srgbClr val="D9799E"/>
    <a:srgbClr val="D3678E"/>
    <a:srgbClr val="CF5983"/>
    <a:srgbClr val="C75496"/>
    <a:srgbClr val="CC0066"/>
    <a:srgbClr val="7C477D"/>
    <a:srgbClr val="FF6600"/>
    <a:srgbClr val="9E0868"/>
    <a:srgbClr val="D5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290" y="96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377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219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435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99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49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136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22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470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389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69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1F7E-6836-4E50-BBB4-088F111DA24C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CBC8-93E1-406E-B678-3F9DF4D65D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44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/>
        </p:nvSpPr>
        <p:spPr>
          <a:xfrm>
            <a:off x="4048" y="0"/>
            <a:ext cx="10691813" cy="14828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C00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124922" y="6684750"/>
            <a:ext cx="5787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solidFill>
                  <a:srgbClr val="000000"/>
                </a:solidFill>
                <a:latin typeface="Rockwell" panose="02060603020205020403" pitchFamily="18" charset="0"/>
              </a:rPr>
              <a:t>Kreisverband für Gartenkultur und Landespflege Regen</a:t>
            </a:r>
          </a:p>
          <a:p>
            <a:pPr algn="ctr"/>
            <a:r>
              <a:rPr lang="de-DE" sz="1200" dirty="0">
                <a:solidFill>
                  <a:srgbClr val="000000"/>
                </a:solidFill>
                <a:latin typeface="Rockwell" panose="02060603020205020403" pitchFamily="18" charset="0"/>
              </a:rPr>
              <a:t>&amp;</a:t>
            </a:r>
          </a:p>
          <a:p>
            <a:pPr algn="ctr"/>
            <a:r>
              <a:rPr lang="de-DE" sz="1200" dirty="0">
                <a:solidFill>
                  <a:srgbClr val="000000"/>
                </a:solidFill>
                <a:latin typeface="Rockwell" panose="02060603020205020403" pitchFamily="18" charset="0"/>
              </a:rPr>
              <a:t>Kreisfachberatung für Gartenkultur und Landespflege </a:t>
            </a:r>
            <a:endParaRPr lang="de-DE" sz="1200" b="1" dirty="0">
              <a:solidFill>
                <a:srgbClr val="000000"/>
              </a:solidFill>
              <a:latin typeface="Rockwell" panose="02060603020205020403" pitchFamily="18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5349161" y="318212"/>
            <a:ext cx="5346700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>
                <a:solidFill>
                  <a:schemeClr val="bg1"/>
                </a:solidFill>
                <a:latin typeface="Rockwell" panose="02060603020205020403" pitchFamily="18" charset="0"/>
              </a:rPr>
              <a:t>Gartenpflegeausbildung</a:t>
            </a:r>
          </a:p>
          <a:p>
            <a:pPr algn="ctr">
              <a:spcBef>
                <a:spcPts val="600"/>
              </a:spcBef>
            </a:pPr>
            <a:r>
              <a:rPr lang="de-DE" sz="2000" dirty="0">
                <a:solidFill>
                  <a:schemeClr val="bg1"/>
                </a:solidFill>
                <a:latin typeface="Rockwell" panose="02060603020205020403" pitchFamily="18" charset="0"/>
              </a:rPr>
              <a:t>im Landkreis Regen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907650" y="2101479"/>
            <a:ext cx="551042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500" dirty="0">
                <a:latin typeface="Rockwell" panose="02060603020205020403" pitchFamily="18" charset="0"/>
              </a:rPr>
              <a:t>Grundkurs Gartenpflege</a:t>
            </a:r>
          </a:p>
          <a:p>
            <a:pPr algn="ctr">
              <a:spcBef>
                <a:spcPts val="1200"/>
              </a:spcBef>
            </a:pPr>
            <a:r>
              <a:rPr lang="de-DE" sz="3500" dirty="0">
                <a:latin typeface="Rockwell" panose="02060603020205020403" pitchFamily="18" charset="0"/>
              </a:rPr>
              <a:t>2026</a:t>
            </a:r>
          </a:p>
        </p:txBody>
      </p:sp>
      <p:sp>
        <p:nvSpPr>
          <p:cNvPr id="14" name="Rechteck 13"/>
          <p:cNvSpPr/>
          <p:nvPr/>
        </p:nvSpPr>
        <p:spPr>
          <a:xfrm>
            <a:off x="7735331" y="4538958"/>
            <a:ext cx="98855" cy="3008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/>
          <p:cNvSpPr txBox="1"/>
          <p:nvPr/>
        </p:nvSpPr>
        <p:spPr>
          <a:xfrm>
            <a:off x="0" y="327658"/>
            <a:ext cx="534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1"/>
                </a:solidFill>
                <a:latin typeface="Rockwell" panose="02060603020205020403" pitchFamily="18" charset="0"/>
              </a:rPr>
              <a:t>Botanik, Pflanzung und Pflege</a:t>
            </a:r>
          </a:p>
          <a:p>
            <a:pPr algn="ctr"/>
            <a:r>
              <a:rPr lang="de-DE" sz="2000" dirty="0">
                <a:solidFill>
                  <a:schemeClr val="bg1"/>
                </a:solidFill>
                <a:latin typeface="Rockwell" panose="02060603020205020403" pitchFamily="18" charset="0"/>
              </a:rPr>
              <a:t>&amp; Gartengestaltung</a:t>
            </a:r>
          </a:p>
        </p:txBody>
      </p:sp>
      <p:pic>
        <p:nvPicPr>
          <p:cNvPr id="8" name="Grafik 7"/>
          <p:cNvPicPr preferRelativeResize="0"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" b="11873"/>
          <a:stretch/>
        </p:blipFill>
        <p:spPr>
          <a:xfrm>
            <a:off x="359102" y="1695450"/>
            <a:ext cx="3918372" cy="2469188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926" r="3847" b="15835"/>
          <a:stretch/>
        </p:blipFill>
        <p:spPr>
          <a:xfrm>
            <a:off x="359102" y="4543912"/>
            <a:ext cx="3918372" cy="2544122"/>
          </a:xfrm>
          <a:prstGeom prst="rect">
            <a:avLst/>
          </a:prstGeom>
        </p:spPr>
      </p:pic>
      <p:pic>
        <p:nvPicPr>
          <p:cNvPr id="10" name="Grafik 9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B64ACEDC-AB99-631A-55DA-4422393EBE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240" y="4043586"/>
            <a:ext cx="4675220" cy="162697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5341" y="5259266"/>
            <a:ext cx="1406512" cy="12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5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-3175" y="0"/>
            <a:ext cx="10691813" cy="14828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-1588" y="0"/>
            <a:ext cx="5346700" cy="144655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  <a:latin typeface="Rockwell" panose="02060603020205020403" pitchFamily="18" charset="0"/>
              </a:rPr>
              <a:t>Programm</a:t>
            </a:r>
          </a:p>
          <a:p>
            <a:pPr algn="ctr">
              <a:spcAft>
                <a:spcPts val="600"/>
              </a:spcAft>
            </a:pPr>
            <a:r>
              <a:rPr lang="de-DE" sz="1400" b="1" dirty="0">
                <a:solidFill>
                  <a:schemeClr val="bg1"/>
                </a:solidFill>
                <a:latin typeface="Rockwell" panose="02060603020205020403" pitchFamily="18" charset="0"/>
              </a:rPr>
              <a:t>am Samstag, 31. Januar 2026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Hirmonshof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Hauptstraße 26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94253 Bischofsmais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Landkreis Regen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673233"/>
              </p:ext>
            </p:extLst>
          </p:nvPr>
        </p:nvGraphicFramePr>
        <p:xfrm>
          <a:off x="150276" y="1662766"/>
          <a:ext cx="5042973" cy="548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5202">
                  <a:extLst>
                    <a:ext uri="{9D8B030D-6E8A-4147-A177-3AD203B41FA5}">
                      <a16:colId xmlns:a16="http://schemas.microsoft.com/office/drawing/2014/main" val="2935086122"/>
                    </a:ext>
                  </a:extLst>
                </a:gridCol>
                <a:gridCol w="3557771">
                  <a:extLst>
                    <a:ext uri="{9D8B030D-6E8A-4147-A177-3AD203B41FA5}">
                      <a16:colId xmlns:a16="http://schemas.microsoft.com/office/drawing/2014/main" val="2137601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09.00-10.00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de-DE" sz="1400" b="1" baseline="0" dirty="0">
                          <a:solidFill>
                            <a:schemeClr val="tx1"/>
                          </a:solidFill>
                          <a:latin typeface="Bahnschrift" panose="020B0502040204020203" pitchFamily="34" charset="0"/>
                        </a:rPr>
                        <a:t>Botanik für die Gartenpraxis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Bahnschrift" panose="020B0502040204020203" pitchFamily="34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Referentin: Lena Fröhler, B. Sc.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Kreisfachberaterin für Gartenkultur und Landespflege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Landratsamt Freyung-Grafenau</a:t>
                      </a:r>
                    </a:p>
                    <a:p>
                      <a:endParaRPr lang="de-DE" sz="1050" baseline="0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641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10.00-10.15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Pause</a:t>
                      </a:r>
                      <a:endParaRPr lang="de-DE" sz="1050" b="1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de-DE" sz="1400" b="1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423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10.15-11.15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Bahnschrift" panose="020B0502040204020203" pitchFamily="34" charset="0"/>
                        </a:rPr>
                        <a:t>Gehölze für heute und morgen -Vermehrung, Pflanzung und Pflege</a:t>
                      </a:r>
                    </a:p>
                    <a:p>
                      <a:r>
                        <a:rPr lang="de-DE" sz="12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Referent: Martin Straub, M. Sc.</a:t>
                      </a:r>
                    </a:p>
                    <a:p>
                      <a:r>
                        <a:rPr lang="de-DE" sz="105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Kreisfachberater für Gartenkultur und Landespflege</a:t>
                      </a:r>
                      <a:endParaRPr lang="de-DE" sz="1050" baseline="0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  <a:p>
                      <a:r>
                        <a:rPr lang="de-DE" sz="1050" baseline="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Landratsamt Regen</a:t>
                      </a:r>
                    </a:p>
                    <a:p>
                      <a:endParaRPr lang="de-DE" sz="1050" baseline="0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653777"/>
                  </a:ext>
                </a:extLst>
              </a:tr>
              <a:tr h="294939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11.15-11.30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Pause</a:t>
                      </a:r>
                      <a:endParaRPr kumimoji="0" lang="de-DE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7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11.30-12.30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Vom Grundstück zum Traumgarten –  durchdachte Gartenplanung lohnt sich!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Referentin: Petra Holzapfel, Dipl.-Ing. (FH)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Kreisfachberaterin für Gartenkultur und Landespflege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Landratsamt Deggendorf</a:t>
                      </a:r>
                    </a:p>
                    <a:p>
                      <a:endParaRPr lang="de-DE" sz="1050" baseline="0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886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12.30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Seminarende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de-DE" sz="800" b="0" baseline="0" dirty="0">
                          <a:solidFill>
                            <a:srgbClr val="000000"/>
                          </a:solidFill>
                          <a:latin typeface="Bahnschrift" panose="020B0502040204020203" pitchFamily="34" charset="0"/>
                        </a:rPr>
                        <a:t>Es besteht die Möglichkeit zum Mittagessen im Gasthaus.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de-DE" sz="1050" baseline="0" dirty="0">
                        <a:solidFill>
                          <a:srgbClr val="000000"/>
                        </a:solidFill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653264"/>
                  </a:ext>
                </a:extLst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5669091" y="1654289"/>
            <a:ext cx="4695568" cy="4408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000000"/>
                </a:solidFill>
                <a:latin typeface="Bahnschrift" panose="020B0502040204020203" pitchFamily="34" charset="0"/>
              </a:rPr>
              <a:t>Möchten Sie fachlich fundiert ins Gärtnern einsteigen oder Ihr gartenbauliches Wissen in verschiedensten Themenbereichen vertiefen? Dann starten Sie Ihre </a:t>
            </a:r>
            <a:r>
              <a:rPr lang="de-DE" sz="1400" b="1" dirty="0">
                <a:latin typeface="Bahnschrift" panose="020B0502040204020203" pitchFamily="34" charset="0"/>
              </a:rPr>
              <a:t>Gartenpflegeausbildung</a:t>
            </a:r>
            <a:r>
              <a:rPr lang="de-DE" sz="1400" dirty="0">
                <a:latin typeface="Bahnschrift" panose="020B0502040204020203" pitchFamily="34" charset="0"/>
              </a:rPr>
              <a:t>!</a:t>
            </a:r>
          </a:p>
          <a:p>
            <a:pPr>
              <a:spcAft>
                <a:spcPts val="600"/>
              </a:spcAft>
            </a:pPr>
            <a:endParaRPr lang="de-DE" sz="1200" dirty="0">
              <a:solidFill>
                <a:srgbClr val="000000"/>
              </a:solidFill>
              <a:latin typeface="Bahnschrift" panose="020B0502040204020203" pitchFamily="34" charset="0"/>
            </a:endParaRPr>
          </a:p>
          <a:p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Wir starten wieder die kooperative Gartenpflege-Grundausbildung der Landkreise DEG, REG und FRG im Jahr 2026.</a:t>
            </a:r>
          </a:p>
          <a:p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Teil 1 umfasst die Themenschwerpunkte Botanik, Gartengestaltung und Pflanzung und Pflege </a:t>
            </a:r>
          </a:p>
          <a:p>
            <a:pPr>
              <a:spcAft>
                <a:spcPts val="600"/>
              </a:spcAft>
            </a:pPr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 </a:t>
            </a:r>
            <a:endParaRPr lang="de-DE" sz="1200" dirty="0">
              <a:latin typeface="Bahnschrift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de-DE" sz="1400" b="1" dirty="0">
                <a:latin typeface="Bahnschrift" panose="020B0502040204020203" pitchFamily="34" charset="0"/>
              </a:rPr>
              <a:t>Weitere Themenfelder der Gartenpflegeausbildung: </a:t>
            </a:r>
          </a:p>
          <a:p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Pflanzenkunde, Boden,  Pflanzenernährung, Pflanzenschutz, Obstanbau, Gemüseanbau und Ökologische Zusammenhänge und  Dorfverschönerung </a:t>
            </a:r>
          </a:p>
          <a:p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Diese Themen werden in zwei weiteren Grundkursen 2027 vermittelt.</a:t>
            </a:r>
          </a:p>
          <a:p>
            <a:endParaRPr lang="de-DE" sz="1200" dirty="0">
              <a:solidFill>
                <a:srgbClr val="000000"/>
              </a:solidFill>
              <a:latin typeface="Bahnschrift" panose="020B0502040204020203" pitchFamily="34" charset="0"/>
            </a:endParaRPr>
          </a:p>
          <a:p>
            <a:pPr>
              <a:spcAft>
                <a:spcPts val="600"/>
              </a:spcAft>
            </a:pPr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Die Grundausbildung kann in den Aufbaukursen des Bezirksverbandes, sowie Fortbildungs- und Spezialkursen auf Landesebene vertieft werden.</a:t>
            </a:r>
          </a:p>
          <a:p>
            <a:pPr>
              <a:spcAft>
                <a:spcPts val="600"/>
              </a:spcAft>
            </a:pPr>
            <a:endParaRPr lang="de-DE" sz="1050" dirty="0">
              <a:solidFill>
                <a:srgbClr val="000000"/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5669091" y="5898223"/>
            <a:ext cx="469556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de-DE" sz="1400" b="1" dirty="0">
                <a:latin typeface="Bahnschrift" panose="020B0502040204020203" pitchFamily="34" charset="0"/>
              </a:rPr>
              <a:t>Teilnahme an der Veranstaltung nur nach Anmeldung! </a:t>
            </a:r>
          </a:p>
          <a:p>
            <a:pPr>
              <a:spcAft>
                <a:spcPts val="600"/>
              </a:spcAft>
            </a:pPr>
            <a:r>
              <a:rPr lang="de-DE" sz="1200" dirty="0">
                <a:solidFill>
                  <a:srgbClr val="000000"/>
                </a:solidFill>
                <a:latin typeface="Bahnschrift" panose="020B0502040204020203" pitchFamily="34" charset="0"/>
              </a:rPr>
              <a:t>Sollten Sie bereits einen Gartenpflegeausweis besitzen, bringen Sie diesen bitte zur Veranstaltung mit. Die absolvierten Kurse werden Ihnen in Ihrem Gartenpflegeausweis bestätigt.</a:t>
            </a:r>
          </a:p>
        </p:txBody>
      </p:sp>
      <p:sp>
        <p:nvSpPr>
          <p:cNvPr id="10" name="Rechteck 9"/>
          <p:cNvSpPr/>
          <p:nvPr/>
        </p:nvSpPr>
        <p:spPr>
          <a:xfrm>
            <a:off x="5345113" y="123110"/>
            <a:ext cx="5343525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  <a:latin typeface="Rockwell" panose="02060603020205020403" pitchFamily="18" charset="0"/>
              </a:rPr>
              <a:t>Anmeldung unter:</a:t>
            </a:r>
            <a:endParaRPr lang="de-DE" sz="12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Kreisfachberatung für Gartenkultur und Landespflege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Martin Straub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Landratsamt Regen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Telefon: 09921/601 309</a:t>
            </a:r>
          </a:p>
          <a:p>
            <a:pPr algn="ctr"/>
            <a:r>
              <a:rPr lang="de-DE" sz="1100" dirty="0">
                <a:solidFill>
                  <a:schemeClr val="bg1"/>
                </a:solidFill>
                <a:latin typeface="Rockwell" panose="02060603020205020403" pitchFamily="18" charset="0"/>
              </a:rPr>
              <a:t>E-Mail: Mstraub@lra.landkreis-regen.de</a:t>
            </a:r>
          </a:p>
        </p:txBody>
      </p:sp>
    </p:spTree>
    <p:extLst>
      <p:ext uri="{BB962C8B-B14F-4D97-AF65-F5344CB8AC3E}">
        <p14:creationId xmlns:p14="http://schemas.microsoft.com/office/powerpoint/2010/main" val="1210131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30">
      <a:dk1>
        <a:srgbClr val="214901"/>
      </a:dk1>
      <a:lt1>
        <a:srgbClr val="FFFFFF"/>
      </a:lt1>
      <a:dk2>
        <a:srgbClr val="F2C459"/>
      </a:dk2>
      <a:lt2>
        <a:srgbClr val="759C59"/>
      </a:lt2>
      <a:accent1>
        <a:srgbClr val="759C59"/>
      </a:accent1>
      <a:accent2>
        <a:srgbClr val="FF9D91"/>
      </a:accent2>
      <a:accent3>
        <a:srgbClr val="DC6E50"/>
      </a:accent3>
      <a:accent4>
        <a:srgbClr val="D2A2C5"/>
      </a:accent4>
      <a:accent5>
        <a:srgbClr val="068080"/>
      </a:accent5>
      <a:accent6>
        <a:srgbClr val="FFFFFF"/>
      </a:accent6>
      <a:hlink>
        <a:srgbClr val="214901"/>
      </a:hlink>
      <a:folHlink>
        <a:srgbClr val="0097A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300</Words>
  <Application>Microsoft Office PowerPoint</Application>
  <PresentationFormat>Benutzerdefiniert</PresentationFormat>
  <Paragraphs>55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Calibri Light</vt:lpstr>
      <vt:lpstr>Rockwell</vt:lpstr>
      <vt:lpstr>Office</vt:lpstr>
      <vt:lpstr>PowerPoint-Präsentation</vt:lpstr>
      <vt:lpstr>PowerPoint-Präsentation</vt:lpstr>
    </vt:vector>
  </TitlesOfParts>
  <Company>Landratsamt Freyung-Grafenau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Fröhler Lena</dc:creator>
  <cp:lastModifiedBy>Straub Martin</cp:lastModifiedBy>
  <cp:revision>46</cp:revision>
  <cp:lastPrinted>2025-11-11T16:07:14Z</cp:lastPrinted>
  <dcterms:created xsi:type="dcterms:W3CDTF">2024-09-19T11:50:25Z</dcterms:created>
  <dcterms:modified xsi:type="dcterms:W3CDTF">2025-11-27T10:52:19Z</dcterms:modified>
</cp:coreProperties>
</file>